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9" r:id="rId4"/>
    <p:sldId id="260" r:id="rId5"/>
    <p:sldId id="261" r:id="rId6"/>
    <p:sldId id="27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E5A4AD-C56A-4AAA-8462-FDA79020EC43}" v="4" dt="2024-05-11T04:40:27.3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2" autoAdjust="0"/>
    <p:restoredTop sz="94660"/>
  </p:normalViewPr>
  <p:slideViewPr>
    <p:cSldViewPr snapToGrid="0">
      <p:cViewPr>
        <p:scale>
          <a:sx n="105" d="100"/>
          <a:sy n="105" d="100"/>
        </p:scale>
        <p:origin x="197" y="4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2.jpe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876E51-04C6-4233-A32A-1032FA936AAE}" type="datetimeFigureOut">
              <a:rPr lang="en-US" smtClean="0"/>
              <a:t>5/11/2024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38BC8A-A9A5-41DA-8FB0-14303FD0BDE4}" type="slidenum">
              <a:rPr lang="en-US" smtClean="0"/>
              <a:t>‹#›</a:t>
            </a:fld>
            <a:endParaRPr lang="en-US"/>
          </a:p>
        </p:txBody>
      </p:sp>
    </p:spTree>
    <p:extLst>
      <p:ext uri="{BB962C8B-B14F-4D97-AF65-F5344CB8AC3E}">
        <p14:creationId xmlns:p14="http://schemas.microsoft.com/office/powerpoint/2010/main" val="40499160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8BC8A-A9A5-41DA-8FB0-14303FD0BDE4}" type="slidenum">
              <a:rPr lang="en-US" smtClean="0"/>
              <a:t>9</a:t>
            </a:fld>
            <a:endParaRPr lang="en-US"/>
          </a:p>
        </p:txBody>
      </p:sp>
    </p:spTree>
    <p:extLst>
      <p:ext uri="{BB962C8B-B14F-4D97-AF65-F5344CB8AC3E}">
        <p14:creationId xmlns:p14="http://schemas.microsoft.com/office/powerpoint/2010/main" val="30703592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641C0E07-B66E-40B5-957A-21E51A000F48}" type="datetimeFigureOut">
              <a:rPr lang="en-US" smtClean="0"/>
              <a:t>5/11/2024</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3457838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1C0E07-B66E-40B5-957A-21E51A000F48}" type="datetimeFigureOut">
              <a:rPr lang="en-US" smtClean="0"/>
              <a:t>5/11/2024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17661998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41C0E07-B66E-40B5-957A-21E51A000F48}" type="datetimeFigureOut">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19493355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41C0E07-B66E-40B5-957A-21E51A000F48}" type="datetimeFigureOut">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2240673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1C0E07-B66E-40B5-957A-21E51A000F48}" type="datetimeFigureOut">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31115125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41C0E07-B66E-40B5-957A-21E51A000F48}" type="datetimeFigureOut">
              <a:rPr lang="en-US" smtClean="0"/>
              <a:t>5/11/2024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24544618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41C0E07-B66E-40B5-957A-21E51A000F48}" type="datetimeFigureOut">
              <a:rPr lang="en-US" smtClean="0"/>
              <a:t>5/11/2024</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16417682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641C0E07-B66E-40B5-957A-21E51A000F48}" type="datetimeFigureOut">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552635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641C0E07-B66E-40B5-957A-21E51A000F48}" type="datetimeFigureOut">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2612029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1C0E07-B66E-40B5-957A-21E51A000F48}" type="datetimeFigureOut">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22483155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1C0E07-B66E-40B5-957A-21E51A000F48}" type="datetimeFigureOut">
              <a:rPr lang="en-US" smtClean="0"/>
              <a:t>5/11/2024</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2263777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41C0E07-B66E-40B5-957A-21E51A000F48}" type="datetimeFigureOut">
              <a:rPr lang="en-US" smtClean="0"/>
              <a:t>5/11/2024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640253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41C0E07-B66E-40B5-957A-21E51A000F48}" type="datetimeFigureOut">
              <a:rPr lang="en-US" smtClean="0"/>
              <a:t>5/11/2024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1217973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41C0E07-B66E-40B5-957A-21E51A000F48}" type="datetimeFigureOut">
              <a:rPr lang="en-US" smtClean="0"/>
              <a:t>5/11/2024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225253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1C0E07-B66E-40B5-957A-21E51A000F48}" type="datetimeFigureOut">
              <a:rPr lang="en-US" smtClean="0"/>
              <a:t>5/11/2024</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1923335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1C0E07-B66E-40B5-957A-21E51A000F48}" type="datetimeFigureOut">
              <a:rPr lang="en-US" smtClean="0"/>
              <a:t>5/11/2024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2070329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1C0E07-B66E-40B5-957A-21E51A000F48}" type="datetimeFigureOut">
              <a:rPr lang="en-US" smtClean="0"/>
              <a:t>5/11/2024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E81C21B-A34E-4DE2-B79A-517F01D01A7F}" type="slidenum">
              <a:rPr lang="en-US" smtClean="0"/>
              <a:t>‹#›</a:t>
            </a:fld>
            <a:endParaRPr lang="en-US"/>
          </a:p>
        </p:txBody>
      </p:sp>
    </p:spTree>
    <p:extLst>
      <p:ext uri="{BB962C8B-B14F-4D97-AF65-F5344CB8AC3E}">
        <p14:creationId xmlns:p14="http://schemas.microsoft.com/office/powerpoint/2010/main" val="2185955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641C0E07-B66E-40B5-957A-21E51A000F48}" type="datetimeFigureOut">
              <a:rPr lang="en-US" smtClean="0"/>
              <a:t>5/11/2024</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CE81C21B-A34E-4DE2-B79A-517F01D01A7F}" type="slidenum">
              <a:rPr lang="en-US" smtClean="0"/>
              <a:t>‹#›</a:t>
            </a:fld>
            <a:endParaRPr lang="en-US"/>
          </a:p>
        </p:txBody>
      </p:sp>
    </p:spTree>
    <p:extLst>
      <p:ext uri="{BB962C8B-B14F-4D97-AF65-F5344CB8AC3E}">
        <p14:creationId xmlns:p14="http://schemas.microsoft.com/office/powerpoint/2010/main" val="16249192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91A5E26-1F21-459D-8C03-ADB057B09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ruits and vegetables in bags">
            <a:extLst>
              <a:ext uri="{FF2B5EF4-FFF2-40B4-BE49-F238E27FC236}">
                <a16:creationId xmlns:a16="http://schemas.microsoft.com/office/drawing/2014/main" id="{D4DBA7DC-32B2-CA2D-FABE-EC81F76A7DC5}"/>
              </a:ext>
            </a:extLst>
          </p:cNvPr>
          <p:cNvPicPr>
            <a:picLocks noChangeAspect="1"/>
          </p:cNvPicPr>
          <p:nvPr/>
        </p:nvPicPr>
        <p:blipFill rotWithShape="1">
          <a:blip r:embed="rId2">
            <a:alphaModFix amt="4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078CE52A-C3A4-737D-81CE-856FF10DE971}"/>
              </a:ext>
            </a:extLst>
          </p:cNvPr>
          <p:cNvSpPr>
            <a:spLocks noGrp="1"/>
          </p:cNvSpPr>
          <p:nvPr>
            <p:ph type="ctrTitle"/>
          </p:nvPr>
        </p:nvSpPr>
        <p:spPr>
          <a:xfrm>
            <a:off x="1154955" y="2099733"/>
            <a:ext cx="8825658" cy="2677648"/>
          </a:xfrm>
        </p:spPr>
        <p:txBody>
          <a:bodyPr>
            <a:normAutofit/>
          </a:bodyPr>
          <a:lstStyle/>
          <a:p>
            <a:r>
              <a:rPr lang="en-US">
                <a:solidFill>
                  <a:schemeClr val="tx1"/>
                </a:solidFill>
              </a:rPr>
              <a:t>Food Delivery App</a:t>
            </a:r>
            <a:br>
              <a:rPr lang="en-US">
                <a:solidFill>
                  <a:schemeClr val="tx1"/>
                </a:solidFill>
              </a:rPr>
            </a:br>
            <a:endParaRPr lang="en-US">
              <a:solidFill>
                <a:schemeClr val="tx1"/>
              </a:solidFill>
            </a:endParaRPr>
          </a:p>
        </p:txBody>
      </p:sp>
      <p:sp>
        <p:nvSpPr>
          <p:cNvPr id="3" name="Subtitle 2">
            <a:extLst>
              <a:ext uri="{FF2B5EF4-FFF2-40B4-BE49-F238E27FC236}">
                <a16:creationId xmlns:a16="http://schemas.microsoft.com/office/drawing/2014/main" id="{18E44C16-0173-596F-8F95-9B30211385DC}"/>
              </a:ext>
            </a:extLst>
          </p:cNvPr>
          <p:cNvSpPr>
            <a:spLocks noGrp="1"/>
          </p:cNvSpPr>
          <p:nvPr>
            <p:ph type="subTitle" idx="1"/>
          </p:nvPr>
        </p:nvSpPr>
        <p:spPr>
          <a:xfrm>
            <a:off x="1154955" y="4777380"/>
            <a:ext cx="8825658" cy="861420"/>
          </a:xfrm>
        </p:spPr>
        <p:txBody>
          <a:bodyPr>
            <a:normAutofit/>
          </a:bodyPr>
          <a:lstStyle/>
          <a:p>
            <a:r>
              <a:rPr lang="en-US">
                <a:solidFill>
                  <a:schemeClr val="tx1"/>
                </a:solidFill>
              </a:rPr>
              <a:t>Streamlining Food Delivery Operations</a:t>
            </a:r>
          </a:p>
        </p:txBody>
      </p:sp>
    </p:spTree>
    <p:extLst>
      <p:ext uri="{BB962C8B-B14F-4D97-AF65-F5344CB8AC3E}">
        <p14:creationId xmlns:p14="http://schemas.microsoft.com/office/powerpoint/2010/main" val="326147022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58639-FFFA-CFDC-FDDA-1936008CC2A5}"/>
              </a:ext>
            </a:extLst>
          </p:cNvPr>
          <p:cNvSpPr>
            <a:spLocks noGrp="1"/>
          </p:cNvSpPr>
          <p:nvPr>
            <p:ph type="title"/>
          </p:nvPr>
        </p:nvSpPr>
        <p:spPr>
          <a:xfrm>
            <a:off x="685801" y="754380"/>
            <a:ext cx="3533248" cy="990600"/>
          </a:xfrm>
        </p:spPr>
        <p:txBody>
          <a:bodyPr/>
          <a:lstStyle/>
          <a:p>
            <a:r>
              <a:rPr lang="en-US" b="1" dirty="0"/>
              <a:t>Client-Server Interaction Diagram</a:t>
            </a:r>
            <a:endParaRPr lang="en-US" dirty="0"/>
          </a:p>
        </p:txBody>
      </p:sp>
      <p:pic>
        <p:nvPicPr>
          <p:cNvPr id="7" name="Content Placeholder 6" descr="A computer server diagram with arrows&#10;&#10;Description automatically generated">
            <a:extLst>
              <a:ext uri="{FF2B5EF4-FFF2-40B4-BE49-F238E27FC236}">
                <a16:creationId xmlns:a16="http://schemas.microsoft.com/office/drawing/2014/main" id="{DA91F460-FC48-8521-18BB-D1B7B3070D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81675" y="2777832"/>
            <a:ext cx="5189538" cy="1911935"/>
          </a:xfrm>
        </p:spPr>
      </p:pic>
      <p:sp>
        <p:nvSpPr>
          <p:cNvPr id="8" name="Text Placeholder 7">
            <a:extLst>
              <a:ext uri="{FF2B5EF4-FFF2-40B4-BE49-F238E27FC236}">
                <a16:creationId xmlns:a16="http://schemas.microsoft.com/office/drawing/2014/main" id="{A6F87E11-D6E9-26E8-2F31-7176D92EFEEB}"/>
              </a:ext>
            </a:extLst>
          </p:cNvPr>
          <p:cNvSpPr>
            <a:spLocks noGrp="1"/>
          </p:cNvSpPr>
          <p:nvPr>
            <p:ph type="body" sz="half" idx="2"/>
          </p:nvPr>
        </p:nvSpPr>
        <p:spPr>
          <a:xfrm>
            <a:off x="563881" y="2057400"/>
            <a:ext cx="3932238" cy="3811588"/>
          </a:xfrm>
        </p:spPr>
        <p:txBody>
          <a:bodyPr>
            <a:normAutofit fontScale="92500" lnSpcReduction="20000"/>
          </a:bodyPr>
          <a:lstStyle/>
          <a:p>
            <a:r>
              <a:rPr lang="en-US" sz="1800" dirty="0"/>
              <a:t>In the client-server interaction diagram:</a:t>
            </a:r>
          </a:p>
          <a:p>
            <a:pPr>
              <a:buFont typeface="Arial" panose="020B0604020202020204" pitchFamily="34" charset="0"/>
              <a:buChar char="•"/>
            </a:pPr>
            <a:r>
              <a:rPr lang="en-US" sz="1800" dirty="0"/>
              <a:t>The client (frontend) initiates an HTTP request to the server to perform a specific action, such as fetching menu items or placing an order.</a:t>
            </a:r>
          </a:p>
          <a:p>
            <a:pPr>
              <a:buFont typeface="Arial" panose="020B0604020202020204" pitchFamily="34" charset="0"/>
              <a:buChar char="•"/>
            </a:pPr>
            <a:r>
              <a:rPr lang="en-US" sz="1800" dirty="0"/>
              <a:t>The server (backend) processes the request, performs the necessary operations, and generates an appropriate HTTP response.</a:t>
            </a:r>
          </a:p>
          <a:p>
            <a:pPr>
              <a:buFont typeface="Arial" panose="020B0604020202020204" pitchFamily="34" charset="0"/>
              <a:buChar char="•"/>
            </a:pPr>
            <a:r>
              <a:rPr lang="en-US" sz="1800" dirty="0"/>
              <a:t>The response is sent back to the client, containing the requested data or confirming the success/failure of the operation.</a:t>
            </a:r>
          </a:p>
          <a:p>
            <a:endParaRPr lang="en-US" dirty="0"/>
          </a:p>
        </p:txBody>
      </p:sp>
    </p:spTree>
    <p:extLst>
      <p:ext uri="{BB962C8B-B14F-4D97-AF65-F5344CB8AC3E}">
        <p14:creationId xmlns:p14="http://schemas.microsoft.com/office/powerpoint/2010/main" val="3306834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7CE89C0-92AB-8B95-4B88-8607DC233D20}"/>
              </a:ext>
            </a:extLst>
          </p:cNvPr>
          <p:cNvSpPr>
            <a:spLocks noGrp="1"/>
          </p:cNvSpPr>
          <p:nvPr>
            <p:ph type="title"/>
          </p:nvPr>
        </p:nvSpPr>
        <p:spPr>
          <a:xfrm>
            <a:off x="747135" y="544133"/>
            <a:ext cx="10515600" cy="1325563"/>
          </a:xfrm>
        </p:spPr>
        <p:txBody>
          <a:bodyPr/>
          <a:lstStyle/>
          <a:p>
            <a:r>
              <a:rPr lang="en-US" b="1" dirty="0"/>
              <a:t>Technologies Used:</a:t>
            </a:r>
            <a:endParaRPr lang="en-US" dirty="0"/>
          </a:p>
        </p:txBody>
      </p:sp>
      <p:sp>
        <p:nvSpPr>
          <p:cNvPr id="6" name="Content Placeholder 5">
            <a:extLst>
              <a:ext uri="{FF2B5EF4-FFF2-40B4-BE49-F238E27FC236}">
                <a16:creationId xmlns:a16="http://schemas.microsoft.com/office/drawing/2014/main" id="{B68A3C74-EAAF-F869-760E-EB890C9B4825}"/>
              </a:ext>
            </a:extLst>
          </p:cNvPr>
          <p:cNvSpPr>
            <a:spLocks noGrp="1"/>
          </p:cNvSpPr>
          <p:nvPr>
            <p:ph idx="1"/>
          </p:nvPr>
        </p:nvSpPr>
        <p:spPr>
          <a:xfrm>
            <a:off x="434715" y="2407920"/>
            <a:ext cx="10919085" cy="3769042"/>
          </a:xfrm>
        </p:spPr>
        <p:txBody>
          <a:bodyPr>
            <a:normAutofit/>
          </a:bodyPr>
          <a:lstStyle/>
          <a:p>
            <a:pPr>
              <a:buFont typeface="Arial" panose="020B0604020202020204" pitchFamily="34" charset="0"/>
              <a:buChar char="•"/>
            </a:pPr>
            <a:r>
              <a:rPr lang="en-US" b="1" dirty="0"/>
              <a:t>React:</a:t>
            </a:r>
            <a:r>
              <a:rPr lang="en-US" dirty="0"/>
              <a:t> A JavaScript library for building user interfaces.</a:t>
            </a:r>
          </a:p>
          <a:p>
            <a:pPr>
              <a:buFont typeface="Arial" panose="020B0604020202020204" pitchFamily="34" charset="0"/>
              <a:buChar char="•"/>
            </a:pPr>
            <a:r>
              <a:rPr lang="en-US" b="1" dirty="0"/>
              <a:t>Node.js:</a:t>
            </a:r>
            <a:r>
              <a:rPr lang="en-US" dirty="0"/>
              <a:t> A runtime environment for executing JavaScript code server-side.</a:t>
            </a:r>
          </a:p>
          <a:p>
            <a:pPr>
              <a:buFont typeface="Arial" panose="020B0604020202020204" pitchFamily="34" charset="0"/>
              <a:buChar char="•"/>
            </a:pPr>
            <a:r>
              <a:rPr lang="en-US" b="1" dirty="0"/>
              <a:t>Express:</a:t>
            </a:r>
            <a:r>
              <a:rPr lang="en-US" dirty="0"/>
              <a:t> A web application framework for Node.js, used for handling routing and middleware.</a:t>
            </a:r>
          </a:p>
          <a:p>
            <a:pPr>
              <a:buFont typeface="Arial" panose="020B0604020202020204" pitchFamily="34" charset="0"/>
              <a:buChar char="•"/>
            </a:pPr>
            <a:r>
              <a:rPr lang="en-US" b="1" dirty="0"/>
              <a:t>MongoDB:</a:t>
            </a:r>
            <a:r>
              <a:rPr lang="en-US" dirty="0"/>
              <a:t> A NoSQL database used for storing and managing application data.</a:t>
            </a:r>
          </a:p>
          <a:p>
            <a:pPr>
              <a:buFont typeface="Arial" panose="020B0604020202020204" pitchFamily="34" charset="0"/>
              <a:buChar char="•"/>
            </a:pPr>
            <a:r>
              <a:rPr lang="en-US" b="1" dirty="0" err="1"/>
              <a:t>Vite</a:t>
            </a:r>
            <a:r>
              <a:rPr lang="en-US" b="1" dirty="0"/>
              <a:t>:</a:t>
            </a:r>
            <a:r>
              <a:rPr lang="en-US" dirty="0"/>
              <a:t> A build tool that provides a fast development server and optimized production builds for modern JavaScript projects.</a:t>
            </a:r>
          </a:p>
          <a:p>
            <a:r>
              <a:rPr lang="en-US" dirty="0"/>
              <a:t>This architecture leverages modern technologies, including </a:t>
            </a:r>
            <a:r>
              <a:rPr lang="en-US" dirty="0" err="1"/>
              <a:t>Vite</a:t>
            </a:r>
            <a:r>
              <a:rPr lang="en-US" dirty="0"/>
              <a:t>, to create a scalable, efficient, and responsive food delivery application, ensuring a seamless experience for both customers and businesses.</a:t>
            </a:r>
          </a:p>
          <a:p>
            <a:endParaRPr lang="en-US" dirty="0"/>
          </a:p>
        </p:txBody>
      </p:sp>
    </p:spTree>
    <p:extLst>
      <p:ext uri="{BB962C8B-B14F-4D97-AF65-F5344CB8AC3E}">
        <p14:creationId xmlns:p14="http://schemas.microsoft.com/office/powerpoint/2010/main" val="2131322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5A967-E188-474A-F331-FA2CE310D4A0}"/>
              </a:ext>
            </a:extLst>
          </p:cNvPr>
          <p:cNvSpPr>
            <a:spLocks noGrp="1"/>
          </p:cNvSpPr>
          <p:nvPr>
            <p:ph type="title" idx="4294967295"/>
          </p:nvPr>
        </p:nvSpPr>
        <p:spPr>
          <a:xfrm>
            <a:off x="65314" y="0"/>
            <a:ext cx="8621259" cy="1119188"/>
          </a:xfrm>
        </p:spPr>
        <p:txBody>
          <a:bodyPr/>
          <a:lstStyle/>
          <a:p>
            <a:r>
              <a:rPr lang="en-US" dirty="0">
                <a:solidFill>
                  <a:srgbClr val="FF0000"/>
                </a:solidFill>
              </a:rPr>
              <a:t>Live Demo</a:t>
            </a:r>
          </a:p>
        </p:txBody>
      </p:sp>
      <p:pic>
        <p:nvPicPr>
          <p:cNvPr id="4" name="delivery app preview">
            <a:hlinkClick r:id="" action="ppaction://media"/>
            <a:extLst>
              <a:ext uri="{FF2B5EF4-FFF2-40B4-BE49-F238E27FC236}">
                <a16:creationId xmlns:a16="http://schemas.microsoft.com/office/drawing/2014/main" id="{CAB17981-4C26-B76D-792F-237DE13B23E1}"/>
              </a:ext>
            </a:extLst>
          </p:cNvPr>
          <p:cNvPicPr>
            <a:picLocks noGrp="1" noChangeAspect="1"/>
          </p:cNvPicPr>
          <p:nvPr>
            <p:ph idx="4294967295"/>
            <a:videoFile r:link="rId2"/>
            <p:extLst>
              <p:ext uri="{DAA4B4D4-6D71-4841-9C94-3DE7FCFB9230}">
                <p14:media xmlns:p14="http://schemas.microsoft.com/office/powerpoint/2010/main" r:embed="rId1"/>
              </p:ext>
            </p:extLst>
          </p:nvPr>
        </p:nvPicPr>
        <p:blipFill>
          <a:blip r:embed="rId4"/>
          <a:stretch>
            <a:fillRect/>
          </a:stretch>
        </p:blipFill>
        <p:spPr>
          <a:xfrm>
            <a:off x="0" y="910091"/>
            <a:ext cx="12192000" cy="5868080"/>
          </a:xfrm>
        </p:spPr>
      </p:pic>
    </p:spTree>
    <p:extLst>
      <p:ext uri="{BB962C8B-B14F-4D97-AF65-F5344CB8AC3E}">
        <p14:creationId xmlns:p14="http://schemas.microsoft.com/office/powerpoint/2010/main" val="4136240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3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48ABB-48AE-8D09-2F16-796698E88A33}"/>
              </a:ext>
            </a:extLst>
          </p:cNvPr>
          <p:cNvSpPr>
            <a:spLocks noGrp="1"/>
          </p:cNvSpPr>
          <p:nvPr>
            <p:ph type="title"/>
          </p:nvPr>
        </p:nvSpPr>
        <p:spPr>
          <a:xfrm>
            <a:off x="708007" y="817391"/>
            <a:ext cx="10271760" cy="774827"/>
          </a:xfrm>
        </p:spPr>
        <p:txBody>
          <a:bodyPr/>
          <a:lstStyle/>
          <a:p>
            <a:r>
              <a:rPr lang="en-US" dirty="0"/>
              <a:t>Challenges Faced</a:t>
            </a:r>
          </a:p>
        </p:txBody>
      </p:sp>
      <p:sp>
        <p:nvSpPr>
          <p:cNvPr id="3" name="Content Placeholder 2">
            <a:extLst>
              <a:ext uri="{FF2B5EF4-FFF2-40B4-BE49-F238E27FC236}">
                <a16:creationId xmlns:a16="http://schemas.microsoft.com/office/drawing/2014/main" id="{1ED4EFCF-3509-30B6-F311-610CFD616F51}"/>
              </a:ext>
            </a:extLst>
          </p:cNvPr>
          <p:cNvSpPr>
            <a:spLocks noGrp="1"/>
          </p:cNvSpPr>
          <p:nvPr>
            <p:ph idx="1"/>
          </p:nvPr>
        </p:nvSpPr>
        <p:spPr>
          <a:xfrm>
            <a:off x="508000" y="2394856"/>
            <a:ext cx="11480800" cy="4376057"/>
          </a:xfrm>
        </p:spPr>
        <p:txBody>
          <a:bodyPr>
            <a:normAutofit fontScale="92500"/>
          </a:bodyPr>
          <a:lstStyle/>
          <a:p>
            <a:r>
              <a:rPr lang="en-US" sz="2200" dirty="0">
                <a:latin typeface="Aptos" panose="020B0004020202020204" pitchFamily="34" charset="0"/>
              </a:rPr>
              <a:t>Developing the Food Delivery Management System solo came with its set of unique challenges, particularly in the frontend development, which was built entirely from scratch. Some of the key challenges encountered during the project include:</a:t>
            </a:r>
          </a:p>
          <a:p>
            <a:r>
              <a:rPr lang="en-US" sz="2200" b="1" dirty="0">
                <a:latin typeface="Aptos" panose="020B0004020202020204" pitchFamily="34" charset="0"/>
              </a:rPr>
              <a:t>State Management</a:t>
            </a:r>
            <a:r>
              <a:rPr lang="en-US" sz="2200" dirty="0">
                <a:latin typeface="Aptos" panose="020B0004020202020204" pitchFamily="34" charset="0"/>
              </a:rPr>
              <a:t>: Managing state across various components and ensuring synchronization between frontend and backend data presented challenges</a:t>
            </a:r>
          </a:p>
          <a:p>
            <a:r>
              <a:rPr lang="en-US" sz="2200" b="1" dirty="0">
                <a:latin typeface="Aptos" panose="020B0004020202020204" pitchFamily="34" charset="0"/>
              </a:rPr>
              <a:t>Understanding Component Lifecycle :</a:t>
            </a:r>
            <a:r>
              <a:rPr lang="en-US" sz="2200" dirty="0">
                <a:latin typeface="Aptos" panose="020B0004020202020204" pitchFamily="34" charset="0"/>
              </a:rPr>
              <a:t>Grasping the concept of component lifecycle in React and knowing when to perform certain actions such as fetching data, updating state, or cleaning up resources can be confusing initially, leading to unexpected behavior or memory leaks</a:t>
            </a:r>
          </a:p>
          <a:p>
            <a:r>
              <a:rPr lang="en-US" sz="2200" b="1" dirty="0">
                <a:latin typeface="Aptos" panose="020B0004020202020204" pitchFamily="34" charset="0"/>
              </a:rPr>
              <a:t>CSS Styling and Layout</a:t>
            </a:r>
            <a:r>
              <a:rPr lang="en-US" sz="2200" dirty="0">
                <a:latin typeface="Aptos" panose="020B0004020202020204" pitchFamily="34" charset="0"/>
              </a:rPr>
              <a:t>: Learning and applying CSS styling techniques to create visually appealing and responsive layouts, including flexbox, grid, and CSS animations, was overwhelming</a:t>
            </a:r>
          </a:p>
          <a:p>
            <a:r>
              <a:rPr lang="en-US" sz="2200" b="1" dirty="0">
                <a:latin typeface="Aptos" panose="020B0004020202020204" pitchFamily="34" charset="0"/>
              </a:rPr>
              <a:t>Debugging and Troubleshooting</a:t>
            </a:r>
            <a:r>
              <a:rPr lang="en-US" sz="2200" dirty="0">
                <a:latin typeface="Aptos" panose="020B0004020202020204" pitchFamily="34" charset="0"/>
              </a:rPr>
              <a:t>: Identifying and fixing bugs, errors, or unexpected behaviors in the code, including syntax errors, logical errors, or runtime exceptions, requires patience</a:t>
            </a:r>
          </a:p>
        </p:txBody>
      </p:sp>
    </p:spTree>
    <p:extLst>
      <p:ext uri="{BB962C8B-B14F-4D97-AF65-F5344CB8AC3E}">
        <p14:creationId xmlns:p14="http://schemas.microsoft.com/office/powerpoint/2010/main" val="12732731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3CB59-C07E-682E-4607-43666D559305}"/>
              </a:ext>
            </a:extLst>
          </p:cNvPr>
          <p:cNvSpPr>
            <a:spLocks noGrp="1"/>
          </p:cNvSpPr>
          <p:nvPr>
            <p:ph type="title"/>
          </p:nvPr>
        </p:nvSpPr>
        <p:spPr>
          <a:xfrm>
            <a:off x="699734" y="1009270"/>
            <a:ext cx="10256520" cy="616331"/>
          </a:xfrm>
        </p:spPr>
        <p:txBody>
          <a:bodyPr>
            <a:normAutofit fontScale="90000"/>
          </a:bodyPr>
          <a:lstStyle/>
          <a:p>
            <a:r>
              <a:rPr lang="en-US" b="1" dirty="0"/>
              <a:t>Future Enhancements</a:t>
            </a:r>
            <a:endParaRPr lang="en-US" dirty="0"/>
          </a:p>
        </p:txBody>
      </p:sp>
      <p:sp>
        <p:nvSpPr>
          <p:cNvPr id="3" name="Content Placeholder 2">
            <a:extLst>
              <a:ext uri="{FF2B5EF4-FFF2-40B4-BE49-F238E27FC236}">
                <a16:creationId xmlns:a16="http://schemas.microsoft.com/office/drawing/2014/main" id="{897E11A5-5E92-1641-5110-B961C467E6E6}"/>
              </a:ext>
            </a:extLst>
          </p:cNvPr>
          <p:cNvSpPr>
            <a:spLocks noGrp="1"/>
          </p:cNvSpPr>
          <p:nvPr>
            <p:ph idx="1"/>
          </p:nvPr>
        </p:nvSpPr>
        <p:spPr>
          <a:xfrm>
            <a:off x="508000" y="2322286"/>
            <a:ext cx="10639988" cy="4390045"/>
          </a:xfrm>
        </p:spPr>
        <p:txBody>
          <a:bodyPr>
            <a:normAutofit fontScale="92500" lnSpcReduction="10000"/>
          </a:bodyPr>
          <a:lstStyle/>
          <a:p>
            <a:r>
              <a:rPr lang="en-US" b="1" dirty="0"/>
              <a:t>Feedback and Rating System</a:t>
            </a:r>
          </a:p>
          <a:p>
            <a:endParaRPr kumimoji="0" lang="en-US" altLang="en-US" sz="2800" b="1" i="0" u="none" strike="noStrike" cap="none" normalizeH="0" baseline="0" dirty="0">
              <a:ln>
                <a:noFill/>
              </a:ln>
              <a:solidFill>
                <a:schemeClr val="tx1"/>
              </a:solidFill>
              <a:effectLst/>
              <a:latin typeface="Arial" panose="020B0604020202020204" pitchFamily="34" charset="0"/>
            </a:endParaRPr>
          </a:p>
          <a:p>
            <a:r>
              <a:rPr kumimoji="0" lang="en-US" altLang="en-US" sz="2800" b="1" i="0" u="none" strike="noStrike" cap="none" normalizeH="0" baseline="0" dirty="0">
                <a:ln>
                  <a:noFill/>
                </a:ln>
                <a:solidFill>
                  <a:schemeClr val="tx1"/>
                </a:solidFill>
                <a:effectLst/>
                <a:latin typeface="Arial" panose="020B0604020202020204" pitchFamily="34" charset="0"/>
              </a:rPr>
              <a:t>Dark Mode/Light Mode Support</a:t>
            </a:r>
            <a:endParaRPr lang="en-US" b="1" dirty="0"/>
          </a:p>
          <a:p>
            <a:endParaRPr lang="en-US" b="1" dirty="0"/>
          </a:p>
          <a:p>
            <a:r>
              <a:rPr lang="en-US" b="1" dirty="0"/>
              <a:t>Personalized Recommendations</a:t>
            </a:r>
            <a:r>
              <a:rPr lang="en-US" dirty="0"/>
              <a:t>: Utilize machine learning algorithms to analyze user preferences, order history, and browsing behavior to provide personalized recommendations for food items, promotions, and special offers. Use techniques like collaborative filtering or content-based filtering to suggest relevant items to users.</a:t>
            </a:r>
          </a:p>
          <a:p>
            <a:endParaRPr lang="en-US" b="1" dirty="0"/>
          </a:p>
          <a:p>
            <a:r>
              <a:rPr lang="en-US" b="1" dirty="0"/>
              <a:t>Multi-language and Multi-currency Support:</a:t>
            </a:r>
          </a:p>
          <a:p>
            <a:pPr marL="0" indent="0">
              <a:buNone/>
            </a:pPr>
            <a:r>
              <a:rPr lang="en-US" dirty="0"/>
              <a:t>   Add support for multiple languages and currencies to cater to a diverse user </a:t>
            </a:r>
            <a:r>
              <a:rPr lang="en-US" dirty="0" err="1"/>
              <a:t>base.Allow</a:t>
            </a:r>
            <a:r>
              <a:rPr lang="en-US" dirty="0"/>
              <a:t> users to  switch between languages and currencies dynamically and provide  localized content, prices, and payment options based on their preferences.</a:t>
            </a:r>
          </a:p>
          <a:p>
            <a:endParaRPr lang="en-US" dirty="0"/>
          </a:p>
        </p:txBody>
      </p:sp>
    </p:spTree>
    <p:extLst>
      <p:ext uri="{BB962C8B-B14F-4D97-AF65-F5344CB8AC3E}">
        <p14:creationId xmlns:p14="http://schemas.microsoft.com/office/powerpoint/2010/main" val="1589137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DB93B-0C01-6D92-844C-DA3887B5A321}"/>
              </a:ext>
            </a:extLst>
          </p:cNvPr>
          <p:cNvSpPr>
            <a:spLocks noGrp="1"/>
          </p:cNvSpPr>
          <p:nvPr>
            <p:ph type="title"/>
          </p:nvPr>
        </p:nvSpPr>
        <p:spPr>
          <a:xfrm>
            <a:off x="654595" y="576099"/>
            <a:ext cx="10515600" cy="1325563"/>
          </a:xfrm>
        </p:spPr>
        <p:txBody>
          <a:bodyPr/>
          <a:lstStyle/>
          <a:p>
            <a:r>
              <a:rPr lang="en-US" dirty="0"/>
              <a:t>Conclusion</a:t>
            </a:r>
          </a:p>
        </p:txBody>
      </p:sp>
      <p:sp>
        <p:nvSpPr>
          <p:cNvPr id="3" name="Content Placeholder 2">
            <a:extLst>
              <a:ext uri="{FF2B5EF4-FFF2-40B4-BE49-F238E27FC236}">
                <a16:creationId xmlns:a16="http://schemas.microsoft.com/office/drawing/2014/main" id="{9FF56768-F942-512E-550B-F5C9468F5999}"/>
              </a:ext>
            </a:extLst>
          </p:cNvPr>
          <p:cNvSpPr>
            <a:spLocks noGrp="1"/>
          </p:cNvSpPr>
          <p:nvPr>
            <p:ph idx="1"/>
          </p:nvPr>
        </p:nvSpPr>
        <p:spPr>
          <a:xfrm>
            <a:off x="487680" y="2431143"/>
            <a:ext cx="10866120" cy="3745820"/>
          </a:xfrm>
        </p:spPr>
        <p:txBody>
          <a:bodyPr>
            <a:normAutofit/>
          </a:bodyPr>
          <a:lstStyle/>
          <a:p>
            <a:pPr marL="0" indent="0">
              <a:buNone/>
            </a:pPr>
            <a:r>
              <a:rPr lang="en-US" dirty="0"/>
              <a:t>the Food Delivery Management System presented offers a comprehensive solution for streamlining food delivery operations.</a:t>
            </a:r>
          </a:p>
          <a:p>
            <a:pPr marL="0" indent="0">
              <a:buNone/>
            </a:pPr>
            <a:r>
              <a:rPr lang="en-US" dirty="0"/>
              <a:t>The introduction emphasized the importance of efficient management in the food industry, setting the stage for the project overview, which showcased its frontend, backend, and admin interfaces.</a:t>
            </a:r>
          </a:p>
          <a:p>
            <a:pPr marL="0" indent="0">
              <a:buNone/>
            </a:pPr>
            <a:r>
              <a:rPr lang="en-US" dirty="0"/>
              <a:t>The system architecture was discussed, including the client-server interaction diagram and the technologies utilized, such as React, Node.js, Express, and MongoDB.</a:t>
            </a:r>
          </a:p>
          <a:p>
            <a:pPr marL="0" indent="0">
              <a:buNone/>
            </a:pPr>
            <a:r>
              <a:rPr lang="en-US" dirty="0"/>
              <a:t>Key features such as adding items, listing items, and managing orders were explored, with a live demonstration showcasing their functionality.</a:t>
            </a:r>
          </a:p>
          <a:p>
            <a:pPr marL="0" indent="0">
              <a:buNone/>
            </a:pPr>
            <a:r>
              <a:rPr lang="en-US" dirty="0"/>
              <a:t>Future enhancements were outlined</a:t>
            </a:r>
          </a:p>
          <a:p>
            <a:pPr marL="0" indent="0">
              <a:buNone/>
            </a:pPr>
            <a:endParaRPr lang="en-US" dirty="0"/>
          </a:p>
        </p:txBody>
      </p:sp>
    </p:spTree>
    <p:extLst>
      <p:ext uri="{BB962C8B-B14F-4D97-AF65-F5344CB8AC3E}">
        <p14:creationId xmlns:p14="http://schemas.microsoft.com/office/powerpoint/2010/main" val="1315820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1D682-5187-BEBD-A318-34E000825F2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6158A482-E346-7991-A26B-E20DED1A8711}"/>
              </a:ext>
            </a:extLst>
          </p:cNvPr>
          <p:cNvSpPr>
            <a:spLocks noGrp="1"/>
          </p:cNvSpPr>
          <p:nvPr>
            <p:ph idx="1"/>
          </p:nvPr>
        </p:nvSpPr>
        <p:spPr/>
        <p:txBody>
          <a:bodyPr/>
          <a:lstStyle/>
          <a:p>
            <a:r>
              <a:rPr lang="en-US" dirty="0"/>
              <a:t>The Food Delivery App is a modern solution catering to the increasing demand for convenient food delivery services. In today's fast-paced lifestyle, people seek efficient ways to order and receive food, prompting the development of user-friendly platforms like ours. The app serves as a bridge between customers and food vendors, offering a seamless experience from browsing menus to doorstep delivery. Through this presentation, </a:t>
            </a:r>
            <a:r>
              <a:rPr lang="en-US" dirty="0" err="1"/>
              <a:t>i</a:t>
            </a:r>
            <a:r>
              <a:rPr lang="en-US" dirty="0"/>
              <a:t> aim to delve into the app's features, architecture, and technologies, showcasing its ability to revolutionize the food delivery experience for both users and vendors.</a:t>
            </a:r>
          </a:p>
        </p:txBody>
      </p:sp>
    </p:spTree>
    <p:extLst>
      <p:ext uri="{BB962C8B-B14F-4D97-AF65-F5344CB8AC3E}">
        <p14:creationId xmlns:p14="http://schemas.microsoft.com/office/powerpoint/2010/main" val="1993992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CE52A-C3A4-737D-81CE-856FF10DE971}"/>
              </a:ext>
            </a:extLst>
          </p:cNvPr>
          <p:cNvSpPr>
            <a:spLocks noGrp="1"/>
          </p:cNvSpPr>
          <p:nvPr>
            <p:ph type="ctrTitle"/>
          </p:nvPr>
        </p:nvSpPr>
        <p:spPr>
          <a:xfrm>
            <a:off x="1524000" y="1963021"/>
            <a:ext cx="9144000" cy="2387600"/>
          </a:xfrm>
        </p:spPr>
        <p:txBody>
          <a:bodyPr>
            <a:normAutofit fontScale="90000"/>
          </a:bodyPr>
          <a:lstStyle/>
          <a:p>
            <a:r>
              <a:rPr lang="en-US" dirty="0"/>
              <a:t>Overview of the project: frontend, backend, and admin interfaces.</a:t>
            </a:r>
          </a:p>
        </p:txBody>
      </p:sp>
    </p:spTree>
    <p:extLst>
      <p:ext uri="{BB962C8B-B14F-4D97-AF65-F5344CB8AC3E}">
        <p14:creationId xmlns:p14="http://schemas.microsoft.com/office/powerpoint/2010/main" val="443839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F99F4-7FA1-A117-B418-64C6A8C46038}"/>
              </a:ext>
            </a:extLst>
          </p:cNvPr>
          <p:cNvSpPr>
            <a:spLocks noGrp="1"/>
          </p:cNvSpPr>
          <p:nvPr>
            <p:ph type="title"/>
          </p:nvPr>
        </p:nvSpPr>
        <p:spPr>
          <a:xfrm>
            <a:off x="674575" y="513555"/>
            <a:ext cx="10515600" cy="1325563"/>
          </a:xfrm>
        </p:spPr>
        <p:txBody>
          <a:bodyPr/>
          <a:lstStyle/>
          <a:p>
            <a:r>
              <a:rPr lang="en-US" dirty="0"/>
              <a:t>Frontend</a:t>
            </a:r>
          </a:p>
        </p:txBody>
      </p:sp>
      <p:sp>
        <p:nvSpPr>
          <p:cNvPr id="3" name="Content Placeholder 2">
            <a:extLst>
              <a:ext uri="{FF2B5EF4-FFF2-40B4-BE49-F238E27FC236}">
                <a16:creationId xmlns:a16="http://schemas.microsoft.com/office/drawing/2014/main" id="{3C071D8E-9BF2-0792-8594-FDB70FA55AAF}"/>
              </a:ext>
            </a:extLst>
          </p:cNvPr>
          <p:cNvSpPr>
            <a:spLocks noGrp="1"/>
          </p:cNvSpPr>
          <p:nvPr>
            <p:ph idx="1"/>
          </p:nvPr>
        </p:nvSpPr>
        <p:spPr>
          <a:xfrm>
            <a:off x="439830" y="2436018"/>
            <a:ext cx="10985090" cy="4833145"/>
          </a:xfrm>
        </p:spPr>
        <p:txBody>
          <a:bodyPr>
            <a:normAutofit/>
          </a:bodyPr>
          <a:lstStyle/>
          <a:p>
            <a:r>
              <a:rPr lang="en-US" dirty="0"/>
              <a:t>The frontend of the Food Delivery App serves as the user interface through which customers interact with the platform. It provides a seamless and intuitive experience for browsing food items, placing orders, and tracking deliveries. Key features of the frontend include:</a:t>
            </a:r>
          </a:p>
          <a:p>
            <a:r>
              <a:rPr lang="en-US" dirty="0"/>
              <a:t>User-friendly interfaces for browsing food items, viewing menus, and placing orders.</a:t>
            </a:r>
          </a:p>
          <a:p>
            <a:r>
              <a:rPr lang="en-US" dirty="0"/>
              <a:t>Integration with payment gateways for secure online transactions</a:t>
            </a:r>
          </a:p>
          <a:p>
            <a:r>
              <a:rPr lang="en-US" dirty="0"/>
              <a:t>Real-time order tracking to keep users informed about the status of their deliveries</a:t>
            </a:r>
          </a:p>
          <a:p>
            <a:r>
              <a:rPr lang="en-US" dirty="0"/>
              <a:t>Responsive design to ensure accessibility across devices, including desktops, tablets, and smartphones.</a:t>
            </a:r>
          </a:p>
        </p:txBody>
      </p:sp>
    </p:spTree>
    <p:extLst>
      <p:ext uri="{BB962C8B-B14F-4D97-AF65-F5344CB8AC3E}">
        <p14:creationId xmlns:p14="http://schemas.microsoft.com/office/powerpoint/2010/main" val="776622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1DA97-40A4-9F8A-E0EC-CF317CF1818E}"/>
              </a:ext>
            </a:extLst>
          </p:cNvPr>
          <p:cNvSpPr>
            <a:spLocks noGrp="1"/>
          </p:cNvSpPr>
          <p:nvPr>
            <p:ph type="title"/>
          </p:nvPr>
        </p:nvSpPr>
        <p:spPr>
          <a:xfrm>
            <a:off x="656795" y="517771"/>
            <a:ext cx="10515600" cy="1325563"/>
          </a:xfrm>
        </p:spPr>
        <p:txBody>
          <a:bodyPr/>
          <a:lstStyle/>
          <a:p>
            <a:r>
              <a:rPr lang="en-US" dirty="0"/>
              <a:t>Backend</a:t>
            </a:r>
          </a:p>
        </p:txBody>
      </p:sp>
      <p:sp>
        <p:nvSpPr>
          <p:cNvPr id="3" name="Content Placeholder 2">
            <a:extLst>
              <a:ext uri="{FF2B5EF4-FFF2-40B4-BE49-F238E27FC236}">
                <a16:creationId xmlns:a16="http://schemas.microsoft.com/office/drawing/2014/main" id="{9CFF1271-82DF-6ABB-6D7B-A21C31CB7C83}"/>
              </a:ext>
            </a:extLst>
          </p:cNvPr>
          <p:cNvSpPr>
            <a:spLocks noGrp="1"/>
          </p:cNvSpPr>
          <p:nvPr>
            <p:ph idx="1"/>
          </p:nvPr>
        </p:nvSpPr>
        <p:spPr>
          <a:xfrm>
            <a:off x="236220" y="2468880"/>
            <a:ext cx="11579859" cy="4259969"/>
          </a:xfrm>
        </p:spPr>
        <p:txBody>
          <a:bodyPr>
            <a:normAutofit/>
          </a:bodyPr>
          <a:lstStyle/>
          <a:p>
            <a:r>
              <a:rPr lang="en-US" dirty="0"/>
              <a:t>The backend of the Food Delivery App serves as the core infrastructure responsible for processing orders, managing inventory, and handling business logic. It acts as the bridge between the frontend and the database, orchestrating various operations to ensure smooth operation of the application. Key functionalities of the backend include:</a:t>
            </a:r>
          </a:p>
          <a:p>
            <a:pPr>
              <a:buFont typeface="Arial" panose="020B0604020202020204" pitchFamily="34" charset="0"/>
              <a:buChar char="•"/>
            </a:pPr>
            <a:r>
              <a:rPr lang="en-US" dirty="0"/>
              <a:t>User authentication and authorization to secure access to the platform's features.</a:t>
            </a:r>
          </a:p>
          <a:p>
            <a:pPr>
              <a:buFont typeface="Arial" panose="020B0604020202020204" pitchFamily="34" charset="0"/>
              <a:buChar char="•"/>
            </a:pPr>
            <a:r>
              <a:rPr lang="en-US" dirty="0"/>
              <a:t>Integration with third-party APIs for services such as geolocation, payment processing, and notifications.</a:t>
            </a:r>
          </a:p>
          <a:p>
            <a:pPr>
              <a:buFont typeface="Arial" panose="020B0604020202020204" pitchFamily="34" charset="0"/>
              <a:buChar char="•"/>
            </a:pPr>
            <a:r>
              <a:rPr lang="en-US" dirty="0"/>
              <a:t>Management of orders, including order placement, processing, and fulfillment.</a:t>
            </a:r>
          </a:p>
          <a:p>
            <a:pPr>
              <a:buFont typeface="Arial" panose="020B0604020202020204" pitchFamily="34" charset="0"/>
              <a:buChar char="•"/>
            </a:pPr>
            <a:r>
              <a:rPr lang="en-US" dirty="0"/>
              <a:t>Inventory management to track stock levels, update product availability, and manage suppliers.</a:t>
            </a:r>
          </a:p>
          <a:p>
            <a:pPr>
              <a:buFont typeface="Arial" panose="020B0604020202020204" pitchFamily="34" charset="0"/>
              <a:buChar char="•"/>
            </a:pPr>
            <a:r>
              <a:rPr lang="en-US" dirty="0"/>
              <a:t>Database operations for storing and retrieving data related to users, orders, menus, and transactions.</a:t>
            </a:r>
          </a:p>
          <a:p>
            <a:pPr>
              <a:buFont typeface="Arial" panose="020B0604020202020204" pitchFamily="34" charset="0"/>
              <a:buChar char="•"/>
            </a:pPr>
            <a:r>
              <a:rPr lang="en-US" dirty="0"/>
              <a:t>Implementation of business logic, including pricing calculations, discounts, and promotions</a:t>
            </a:r>
          </a:p>
        </p:txBody>
      </p:sp>
    </p:spTree>
    <p:extLst>
      <p:ext uri="{BB962C8B-B14F-4D97-AF65-F5344CB8AC3E}">
        <p14:creationId xmlns:p14="http://schemas.microsoft.com/office/powerpoint/2010/main" val="488282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1C4CCF-85DD-0E79-8440-1D5D23DAD418}"/>
              </a:ext>
            </a:extLst>
          </p:cNvPr>
          <p:cNvSpPr>
            <a:spLocks noGrp="1"/>
          </p:cNvSpPr>
          <p:nvPr>
            <p:ph idx="4294967295"/>
          </p:nvPr>
        </p:nvSpPr>
        <p:spPr>
          <a:xfrm>
            <a:off x="464820" y="1264920"/>
            <a:ext cx="11582400" cy="5501639"/>
          </a:xfrm>
        </p:spPr>
        <p:txBody>
          <a:bodyPr>
            <a:normAutofit fontScale="92500" lnSpcReduction="20000"/>
          </a:bodyPr>
          <a:lstStyle/>
          <a:p>
            <a:pPr marL="0" indent="0" algn="ctr">
              <a:buNone/>
            </a:pPr>
            <a:r>
              <a:rPr lang="en-US" sz="2700" u="sng" dirty="0">
                <a:latin typeface="Corbel Light" panose="020B0303020204020204" pitchFamily="34" charset="0"/>
              </a:rPr>
              <a:t>I utilized several dependencies in my project for various functionalities. Firstly, </a:t>
            </a:r>
            <a:r>
              <a:rPr lang="en-US" sz="2700" b="1" u="sng" dirty="0" err="1">
                <a:highlight>
                  <a:srgbClr val="FFFF00"/>
                </a:highlight>
                <a:latin typeface="Corbel Light" panose="020B0303020204020204" pitchFamily="34" charset="0"/>
              </a:rPr>
              <a:t>bcrypt</a:t>
            </a:r>
            <a:r>
              <a:rPr lang="en-US" sz="2700" b="1" u="sng" dirty="0">
                <a:latin typeface="Corbel Light" panose="020B0303020204020204" pitchFamily="34" charset="0"/>
              </a:rPr>
              <a:t> </a:t>
            </a:r>
            <a:r>
              <a:rPr lang="en-US" sz="2700" u="sng" dirty="0">
                <a:latin typeface="Corbel Light" panose="020B0303020204020204" pitchFamily="34" charset="0"/>
              </a:rPr>
              <a:t>was employed for secure password hashing and storage, enhancing user authentication security. </a:t>
            </a:r>
            <a:r>
              <a:rPr lang="en-US" sz="2700" b="1" u="sng" dirty="0">
                <a:highlight>
                  <a:srgbClr val="FFFF00"/>
                </a:highlight>
                <a:latin typeface="Corbel Light" panose="020B0303020204020204" pitchFamily="34" charset="0"/>
              </a:rPr>
              <a:t>Body-parser</a:t>
            </a:r>
            <a:r>
              <a:rPr lang="en-US" sz="2700" b="1" u="sng" dirty="0">
                <a:latin typeface="Corbel Light" panose="020B0303020204020204" pitchFamily="34" charset="0"/>
              </a:rPr>
              <a:t> </a:t>
            </a:r>
            <a:r>
              <a:rPr lang="en-US" sz="2700" u="sng" dirty="0">
                <a:latin typeface="Corbel Light" panose="020B0303020204020204" pitchFamily="34" charset="0"/>
              </a:rPr>
              <a:t>facilitated the parsing of incoming request bodies in Express.js, aiding in data extraction from HTTP requests. </a:t>
            </a:r>
            <a:r>
              <a:rPr lang="en-US" sz="2700" b="1" u="sng" dirty="0" err="1">
                <a:highlight>
                  <a:srgbClr val="FFFF00"/>
                </a:highlight>
                <a:latin typeface="Corbel Light" panose="020B0303020204020204" pitchFamily="34" charset="0"/>
              </a:rPr>
              <a:t>Cors</a:t>
            </a:r>
            <a:r>
              <a:rPr lang="en-US" sz="2700" b="1" u="sng" dirty="0">
                <a:latin typeface="Corbel Light" panose="020B0303020204020204" pitchFamily="34" charset="0"/>
              </a:rPr>
              <a:t> </a:t>
            </a:r>
            <a:r>
              <a:rPr lang="en-US" sz="2700" u="sng" dirty="0">
                <a:latin typeface="Corbel Light" panose="020B0303020204020204" pitchFamily="34" charset="0"/>
              </a:rPr>
              <a:t>was essential for enabling Cross-Origin Resource Sharing (CORS) in Express.js, allowing controlled access to resources from different origins. </a:t>
            </a:r>
            <a:r>
              <a:rPr lang="en-US" sz="2700" b="1" u="sng" dirty="0" err="1">
                <a:highlight>
                  <a:srgbClr val="FFFF00"/>
                </a:highlight>
                <a:latin typeface="Corbel Light" panose="020B0303020204020204" pitchFamily="34" charset="0"/>
              </a:rPr>
              <a:t>Dotenv</a:t>
            </a:r>
            <a:r>
              <a:rPr lang="en-US" sz="2700" b="1" u="sng" dirty="0">
                <a:latin typeface="Corbel Light" panose="020B0303020204020204" pitchFamily="34" charset="0"/>
              </a:rPr>
              <a:t> </a:t>
            </a:r>
            <a:r>
              <a:rPr lang="en-US" sz="2700" u="sng" dirty="0">
                <a:latin typeface="Corbel Light" panose="020B0303020204020204" pitchFamily="34" charset="0"/>
              </a:rPr>
              <a:t>helped load environment variables from a .env file, ensuring sensitive configuration data remained secure. </a:t>
            </a:r>
            <a:r>
              <a:rPr lang="en-US" sz="2700" b="1" u="sng" dirty="0">
                <a:highlight>
                  <a:srgbClr val="FFFF00"/>
                </a:highlight>
                <a:latin typeface="Corbel Light" panose="020B0303020204020204" pitchFamily="34" charset="0"/>
              </a:rPr>
              <a:t>Express</a:t>
            </a:r>
            <a:r>
              <a:rPr lang="en-US" sz="2700" b="1" u="sng" dirty="0">
                <a:latin typeface="Corbel Light" panose="020B0303020204020204" pitchFamily="34" charset="0"/>
              </a:rPr>
              <a:t> </a:t>
            </a:r>
            <a:r>
              <a:rPr lang="en-US" sz="2700" u="sng" dirty="0">
                <a:latin typeface="Corbel Light" panose="020B0303020204020204" pitchFamily="34" charset="0"/>
              </a:rPr>
              <a:t>served as the web server framework, handling HTTP requests and routing, providing a robust foundation for building RESTful APIs. </a:t>
            </a:r>
            <a:r>
              <a:rPr lang="en-US" sz="2700" b="1" u="sng" dirty="0">
                <a:highlight>
                  <a:srgbClr val="FFFF00"/>
                </a:highlight>
                <a:latin typeface="Corbel Light" panose="020B0303020204020204" pitchFamily="34" charset="0"/>
              </a:rPr>
              <a:t>Jsonwebtoken</a:t>
            </a:r>
            <a:r>
              <a:rPr lang="en-US" sz="2700" b="1" u="sng" dirty="0">
                <a:latin typeface="Corbel Light" panose="020B0303020204020204" pitchFamily="34" charset="0"/>
              </a:rPr>
              <a:t> </a:t>
            </a:r>
            <a:r>
              <a:rPr lang="en-US" sz="2700" u="sng" dirty="0">
                <a:latin typeface="Corbel Light" panose="020B0303020204020204" pitchFamily="34" charset="0"/>
              </a:rPr>
              <a:t>was utilized for generating and verifying JSON Web Tokens (JWTs), enabling secure authentication and authorization mechanisms. </a:t>
            </a:r>
            <a:r>
              <a:rPr lang="en-US" sz="2700" b="1" u="sng" dirty="0">
                <a:highlight>
                  <a:srgbClr val="FFFF00"/>
                </a:highlight>
                <a:latin typeface="Corbel Light" panose="020B0303020204020204" pitchFamily="34" charset="0"/>
              </a:rPr>
              <a:t>Mongoose</a:t>
            </a:r>
            <a:r>
              <a:rPr lang="en-US" sz="2700" b="1" u="sng" dirty="0">
                <a:latin typeface="Corbel Light" panose="020B0303020204020204" pitchFamily="34" charset="0"/>
              </a:rPr>
              <a:t> </a:t>
            </a:r>
            <a:r>
              <a:rPr lang="en-US" sz="2700" u="sng" dirty="0">
                <a:latin typeface="Corbel Light" panose="020B0303020204020204" pitchFamily="34" charset="0"/>
              </a:rPr>
              <a:t>simplified interactions with MongoDB databases by offering schema-based solutions and data validation. </a:t>
            </a:r>
            <a:r>
              <a:rPr lang="en-US" sz="2700" b="1" u="sng" dirty="0" err="1">
                <a:highlight>
                  <a:srgbClr val="FFFF00"/>
                </a:highlight>
                <a:latin typeface="Corbel Light" panose="020B0303020204020204" pitchFamily="34" charset="0"/>
              </a:rPr>
              <a:t>Multer</a:t>
            </a:r>
            <a:r>
              <a:rPr lang="en-US" sz="2700" b="1" u="sng" dirty="0">
                <a:latin typeface="Corbel Light" panose="020B0303020204020204" pitchFamily="34" charset="0"/>
              </a:rPr>
              <a:t> </a:t>
            </a:r>
            <a:r>
              <a:rPr lang="en-US" sz="2700" u="sng" dirty="0">
                <a:latin typeface="Corbel Light" panose="020B0303020204020204" pitchFamily="34" charset="0"/>
              </a:rPr>
              <a:t>was necessary for handling multipart/form-data, particularly file uploads, streamlining file handling in web applications. </a:t>
            </a:r>
            <a:r>
              <a:rPr lang="en-US" sz="2700" b="1" u="sng" dirty="0" err="1">
                <a:highlight>
                  <a:srgbClr val="FFFF00"/>
                </a:highlight>
                <a:latin typeface="Corbel Light" panose="020B0303020204020204" pitchFamily="34" charset="0"/>
              </a:rPr>
              <a:t>Nodemon</a:t>
            </a:r>
            <a:r>
              <a:rPr lang="en-US" sz="2700" b="1" u="sng" dirty="0">
                <a:latin typeface="Corbel Light" panose="020B0303020204020204" pitchFamily="34" charset="0"/>
              </a:rPr>
              <a:t> </a:t>
            </a:r>
            <a:r>
              <a:rPr lang="en-US" sz="2700" u="sng" dirty="0">
                <a:latin typeface="Corbel Light" panose="020B0303020204020204" pitchFamily="34" charset="0"/>
              </a:rPr>
              <a:t>served as a </a:t>
            </a:r>
            <a:r>
              <a:rPr lang="en-US" sz="2700" u="sng" dirty="0" err="1">
                <a:latin typeface="Corbel Light" panose="020B0303020204020204" pitchFamily="34" charset="0"/>
              </a:rPr>
              <a:t>developmthe</a:t>
            </a:r>
            <a:r>
              <a:rPr lang="en-US" sz="2700" u="sng" dirty="0">
                <a:latin typeface="Corbel Light" panose="020B0303020204020204" pitchFamily="34" charset="0"/>
              </a:rPr>
              <a:t> development workflow. </a:t>
            </a:r>
            <a:r>
              <a:rPr lang="en-US" sz="2700" b="1" u="sng" dirty="0">
                <a:highlight>
                  <a:srgbClr val="FFFF00"/>
                </a:highlight>
                <a:latin typeface="Corbel Light" panose="020B0303020204020204" pitchFamily="34" charset="0"/>
              </a:rPr>
              <a:t>Stripe</a:t>
            </a:r>
            <a:r>
              <a:rPr lang="en-US" sz="2700" b="1" u="sng" dirty="0">
                <a:latin typeface="Corbel Light" panose="020B0303020204020204" pitchFamily="34" charset="0"/>
              </a:rPr>
              <a:t> </a:t>
            </a:r>
            <a:r>
              <a:rPr lang="en-US" sz="2700" u="sng" dirty="0">
                <a:latin typeface="Corbel Light" panose="020B0303020204020204" pitchFamily="34" charset="0"/>
              </a:rPr>
              <a:t>was integrated for processing payments and managing transactions securely, enabling seamless e-commerce functionality. Lastly, </a:t>
            </a:r>
            <a:r>
              <a:rPr lang="en-US" sz="2700" b="1" u="sng" dirty="0">
                <a:highlight>
                  <a:srgbClr val="FFFF00"/>
                </a:highlight>
                <a:latin typeface="Corbel Light" panose="020B0303020204020204" pitchFamily="34" charset="0"/>
              </a:rPr>
              <a:t>Validator</a:t>
            </a:r>
            <a:r>
              <a:rPr lang="en-US" sz="2700" b="1" u="sng" dirty="0">
                <a:latin typeface="Corbel Light" panose="020B0303020204020204" pitchFamily="34" charset="0"/>
              </a:rPr>
              <a:t> </a:t>
            </a:r>
            <a:r>
              <a:rPr lang="en-US" sz="2700" u="sng" dirty="0">
                <a:latin typeface="Corbel Light" panose="020B0303020204020204" pitchFamily="34" charset="0"/>
              </a:rPr>
              <a:t>was used for input validation and sanitization, ensuring data integrity and preventing security vulnerabilities in user input.</a:t>
            </a:r>
          </a:p>
        </p:txBody>
      </p:sp>
    </p:spTree>
    <p:extLst>
      <p:ext uri="{BB962C8B-B14F-4D97-AF65-F5344CB8AC3E}">
        <p14:creationId xmlns:p14="http://schemas.microsoft.com/office/powerpoint/2010/main" val="3149073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D0ACA-3DDB-8EF9-43C0-23E63B1C0F06}"/>
              </a:ext>
            </a:extLst>
          </p:cNvPr>
          <p:cNvSpPr>
            <a:spLocks noGrp="1"/>
          </p:cNvSpPr>
          <p:nvPr>
            <p:ph type="title"/>
          </p:nvPr>
        </p:nvSpPr>
        <p:spPr/>
        <p:txBody>
          <a:bodyPr/>
          <a:lstStyle/>
          <a:p>
            <a:r>
              <a:rPr lang="en-US" dirty="0"/>
              <a:t>Admin</a:t>
            </a:r>
          </a:p>
        </p:txBody>
      </p:sp>
      <p:sp>
        <p:nvSpPr>
          <p:cNvPr id="3" name="Content Placeholder 2">
            <a:extLst>
              <a:ext uri="{FF2B5EF4-FFF2-40B4-BE49-F238E27FC236}">
                <a16:creationId xmlns:a16="http://schemas.microsoft.com/office/drawing/2014/main" id="{FFE9F9E0-61D1-EF56-51E9-3FB47CA00E05}"/>
              </a:ext>
            </a:extLst>
          </p:cNvPr>
          <p:cNvSpPr>
            <a:spLocks noGrp="1"/>
          </p:cNvSpPr>
          <p:nvPr>
            <p:ph idx="1"/>
          </p:nvPr>
        </p:nvSpPr>
        <p:spPr/>
        <p:txBody>
          <a:bodyPr/>
          <a:lstStyle/>
          <a:p>
            <a:r>
              <a:rPr lang="en-US" dirty="0"/>
              <a:t>The admin interfaces of the Food Delivery App provide tools and dashboards for managing the platform's operations, content, and user base. They empower administrators and business owners to oversee various aspects of the application and make informed decisions to optimize performance. Key features of the admin interfaces include:</a:t>
            </a:r>
          </a:p>
          <a:p>
            <a:r>
              <a:rPr lang="en-US" dirty="0"/>
              <a:t>Tools for managing menus, categories, and pricing to update offerings and adjust inventory levels.</a:t>
            </a:r>
          </a:p>
        </p:txBody>
      </p:sp>
    </p:spTree>
    <p:extLst>
      <p:ext uri="{BB962C8B-B14F-4D97-AF65-F5344CB8AC3E}">
        <p14:creationId xmlns:p14="http://schemas.microsoft.com/office/powerpoint/2010/main" val="570241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8C47E-EEEC-9CF9-9C47-8B0CB48E524B}"/>
              </a:ext>
            </a:extLst>
          </p:cNvPr>
          <p:cNvSpPr>
            <a:spLocks noGrp="1"/>
          </p:cNvSpPr>
          <p:nvPr>
            <p:ph type="title"/>
          </p:nvPr>
        </p:nvSpPr>
        <p:spPr/>
        <p:txBody>
          <a:bodyPr/>
          <a:lstStyle/>
          <a:p>
            <a:r>
              <a:rPr lang="en-US" b="1" dirty="0"/>
              <a:t>System Architecture</a:t>
            </a:r>
            <a:endParaRPr lang="en-US" dirty="0"/>
          </a:p>
        </p:txBody>
      </p:sp>
      <p:sp>
        <p:nvSpPr>
          <p:cNvPr id="3" name="Content Placeholder 2">
            <a:extLst>
              <a:ext uri="{FF2B5EF4-FFF2-40B4-BE49-F238E27FC236}">
                <a16:creationId xmlns:a16="http://schemas.microsoft.com/office/drawing/2014/main" id="{D22CFC9A-5C80-1AE6-C22E-7CAA0963048E}"/>
              </a:ext>
            </a:extLst>
          </p:cNvPr>
          <p:cNvSpPr>
            <a:spLocks noGrp="1"/>
          </p:cNvSpPr>
          <p:nvPr>
            <p:ph idx="1"/>
          </p:nvPr>
        </p:nvSpPr>
        <p:spPr>
          <a:xfrm>
            <a:off x="615745" y="2404745"/>
            <a:ext cx="10960510" cy="4163695"/>
          </a:xfrm>
        </p:spPr>
        <p:txBody>
          <a:bodyPr>
            <a:normAutofit/>
          </a:bodyPr>
          <a:lstStyle/>
          <a:p>
            <a:r>
              <a:rPr lang="en-US" dirty="0"/>
              <a:t>The Food Delivery App follows a client-server architecture, comprising multiple layers to facilitate seamless communication and interaction between different components. The architecture consists of:</a:t>
            </a:r>
          </a:p>
          <a:p>
            <a:pPr>
              <a:buFont typeface="+mj-lt"/>
              <a:buAutoNum type="arabicPeriod"/>
            </a:pPr>
            <a:r>
              <a:rPr lang="en-US" b="1" dirty="0"/>
              <a:t>Client Side (Frontend):</a:t>
            </a:r>
            <a:endParaRPr lang="en-US" dirty="0"/>
          </a:p>
          <a:p>
            <a:pPr marL="742950" lvl="1" indent="-285750">
              <a:buFont typeface="+mj-lt"/>
              <a:buAutoNum type="arabicPeriod"/>
            </a:pPr>
            <a:r>
              <a:rPr lang="en-US" dirty="0"/>
              <a:t>Developed using React, a JavaScript library for building user interfaces.</a:t>
            </a:r>
          </a:p>
          <a:p>
            <a:pPr marL="742950" lvl="1" indent="-285750">
              <a:buFont typeface="+mj-lt"/>
              <a:buAutoNum type="arabicPeriod"/>
            </a:pPr>
            <a:r>
              <a:rPr lang="en-US" dirty="0"/>
              <a:t>Responsible for rendering the user interface, handling user interactions, and making requests to the server.</a:t>
            </a:r>
          </a:p>
          <a:p>
            <a:pPr marL="742950" lvl="1" indent="-285750">
              <a:buFont typeface="+mj-lt"/>
              <a:buAutoNum type="arabicPeriod"/>
            </a:pPr>
            <a:r>
              <a:rPr lang="en-US" dirty="0"/>
              <a:t>Utilizes components such as Navbar, Sidebar, Add, List, and Orders to provide a user-friendly experience.</a:t>
            </a:r>
          </a:p>
          <a:p>
            <a:pPr marL="742950" lvl="1" indent="-285750">
              <a:buFont typeface="+mj-lt"/>
              <a:buAutoNum type="arabicPeriod"/>
            </a:pPr>
            <a:r>
              <a:rPr lang="en-US" dirty="0"/>
              <a:t>Communicates with the server via HTTP requests to perform various operations, such as fetching menu items, placing orders, and tracking deliveries.</a:t>
            </a:r>
          </a:p>
          <a:p>
            <a:endParaRPr lang="en-US" dirty="0"/>
          </a:p>
        </p:txBody>
      </p:sp>
    </p:spTree>
    <p:extLst>
      <p:ext uri="{BB962C8B-B14F-4D97-AF65-F5344CB8AC3E}">
        <p14:creationId xmlns:p14="http://schemas.microsoft.com/office/powerpoint/2010/main" val="4174046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47A87451-A2BA-8249-C426-5A21004807FE}"/>
              </a:ext>
            </a:extLst>
          </p:cNvPr>
          <p:cNvSpPr>
            <a:spLocks noGrp="1" noChangeArrowheads="1"/>
          </p:cNvSpPr>
          <p:nvPr>
            <p:ph idx="4294967295"/>
          </p:nvPr>
        </p:nvSpPr>
        <p:spPr bwMode="auto">
          <a:xfrm>
            <a:off x="365760" y="177800"/>
            <a:ext cx="10828338" cy="2586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Server Side (Backend):</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Built using Node.js, a runtime environment for executing JavaScript code server-side.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Utilizes Express, a web application framework for Node.js, to handle routing, middleware, and HTTP requests.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Implements RESTful APIs to expose endpoints for performing CRUD (Create, Read, Update, Delete) operations on resources such as food items, orders, and user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Manages business logic, database interactions, and authentication/authorization processes.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133A6832-7AC7-17E3-FE45-D985BDBDF590}"/>
              </a:ext>
            </a:extLst>
          </p:cNvPr>
          <p:cNvSpPr>
            <a:spLocks noChangeArrowheads="1"/>
          </p:cNvSpPr>
          <p:nvPr/>
        </p:nvSpPr>
        <p:spPr bwMode="auto">
          <a:xfrm rot="10800000" flipV="1">
            <a:off x="365760" y="2416256"/>
            <a:ext cx="11460480" cy="2185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Database Layer:</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Relies on MongoDB, a NoSQL database, to store and manage application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Stores collections of documents representing entities such as food items, orders, users, and administrative information.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Utilizes MongoDB's flexible schema to accommodate diverse data structures and support scalability.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0615C10E-74CB-AA6C-6723-63A0797617B1}"/>
              </a:ext>
            </a:extLst>
          </p:cNvPr>
          <p:cNvSpPr txBox="1"/>
          <p:nvPr/>
        </p:nvSpPr>
        <p:spPr>
          <a:xfrm>
            <a:off x="365760" y="4485067"/>
            <a:ext cx="10990498" cy="1477328"/>
          </a:xfrm>
          <a:prstGeom prst="rect">
            <a:avLst/>
          </a:prstGeom>
          <a:noFill/>
        </p:spPr>
        <p:txBody>
          <a:bodyPr wrap="square">
            <a:spAutoFit/>
          </a:bodyPr>
          <a:lstStyle/>
          <a:p>
            <a:r>
              <a:rPr lang="en-US" b="1" dirty="0">
                <a:latin typeface="Aptos" panose="020B0004020202020204" pitchFamily="34" charset="0"/>
              </a:rPr>
              <a:t>External Services:</a:t>
            </a:r>
            <a:endParaRPr lang="en-US" dirty="0">
              <a:latin typeface="Aptos" panose="020B0004020202020204" pitchFamily="34" charset="0"/>
            </a:endParaRPr>
          </a:p>
          <a:p>
            <a:pPr>
              <a:buFont typeface="Arial" panose="020B0604020202020204" pitchFamily="34" charset="0"/>
              <a:buChar char="•"/>
            </a:pPr>
            <a:r>
              <a:rPr lang="en-US" dirty="0">
                <a:latin typeface="Aptos" panose="020B0004020202020204" pitchFamily="34" charset="0"/>
              </a:rPr>
              <a:t>Integrates with external services such as payment gateways, geolocation APIs, and notification services to enhance functionality.</a:t>
            </a:r>
          </a:p>
          <a:p>
            <a:pPr>
              <a:buFont typeface="Arial" panose="020B0604020202020204" pitchFamily="34" charset="0"/>
              <a:buChar char="•"/>
            </a:pPr>
            <a:r>
              <a:rPr lang="en-US" dirty="0">
                <a:latin typeface="Aptos" panose="020B0004020202020204" pitchFamily="34" charset="0"/>
              </a:rPr>
              <a:t>Enables features like secure online payments, real-time order tracking, and automated notifications for order updates</a:t>
            </a:r>
          </a:p>
        </p:txBody>
      </p:sp>
    </p:spTree>
    <p:extLst>
      <p:ext uri="{BB962C8B-B14F-4D97-AF65-F5344CB8AC3E}">
        <p14:creationId xmlns:p14="http://schemas.microsoft.com/office/powerpoint/2010/main" val="29571948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 Boardroom</Template>
  <TotalTime>102</TotalTime>
  <Words>1499</Words>
  <Application>Microsoft Office PowerPoint</Application>
  <PresentationFormat>Widescreen</PresentationFormat>
  <Paragraphs>77</Paragraphs>
  <Slides>15</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Aptos</vt:lpstr>
      <vt:lpstr>Arial</vt:lpstr>
      <vt:lpstr>Century Gothic</vt:lpstr>
      <vt:lpstr>Corbel Light</vt:lpstr>
      <vt:lpstr>Wingdings 3</vt:lpstr>
      <vt:lpstr>Ion Boardroom</vt:lpstr>
      <vt:lpstr>Food Delivery App </vt:lpstr>
      <vt:lpstr>Introduction</vt:lpstr>
      <vt:lpstr>Overview of the project: frontend, backend, and admin interfaces.</vt:lpstr>
      <vt:lpstr>Frontend</vt:lpstr>
      <vt:lpstr>Backend</vt:lpstr>
      <vt:lpstr>PowerPoint Presentation</vt:lpstr>
      <vt:lpstr>Admin</vt:lpstr>
      <vt:lpstr>System Architecture</vt:lpstr>
      <vt:lpstr>PowerPoint Presentation</vt:lpstr>
      <vt:lpstr>Client-Server Interaction Diagram</vt:lpstr>
      <vt:lpstr>Technologies Used:</vt:lpstr>
      <vt:lpstr>Live Demo</vt:lpstr>
      <vt:lpstr>Challenges Faced</vt:lpstr>
      <vt:lpstr>Future Enhancements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Delivery App</dc:title>
  <dc:creator>Fares Chiboub</dc:creator>
  <cp:lastModifiedBy>Fares Chiboub</cp:lastModifiedBy>
  <cp:revision>2</cp:revision>
  <dcterms:created xsi:type="dcterms:W3CDTF">2024-05-11T02:57:43Z</dcterms:created>
  <dcterms:modified xsi:type="dcterms:W3CDTF">2024-05-11T04:40:27Z</dcterms:modified>
</cp:coreProperties>
</file>

<file path=docProps/thumbnail.jpeg>
</file>